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96" r:id="rId2"/>
    <p:sldId id="297" r:id="rId3"/>
    <p:sldId id="256" r:id="rId4"/>
    <p:sldId id="298" r:id="rId5"/>
    <p:sldId id="273" r:id="rId6"/>
    <p:sldId id="274" r:id="rId7"/>
    <p:sldId id="275" r:id="rId8"/>
    <p:sldId id="263" r:id="rId9"/>
    <p:sldId id="293" r:id="rId10"/>
    <p:sldId id="280" r:id="rId11"/>
    <p:sldId id="292" r:id="rId12"/>
    <p:sldId id="282" r:id="rId13"/>
    <p:sldId id="295" r:id="rId14"/>
    <p:sldId id="281" r:id="rId15"/>
    <p:sldId id="294" r:id="rId16"/>
    <p:sldId id="283" r:id="rId17"/>
    <p:sldId id="258" r:id="rId18"/>
    <p:sldId id="284" r:id="rId19"/>
    <p:sldId id="259" r:id="rId20"/>
    <p:sldId id="285" r:id="rId21"/>
    <p:sldId id="260" r:id="rId22"/>
    <p:sldId id="286" r:id="rId23"/>
    <p:sldId id="261" r:id="rId24"/>
    <p:sldId id="287" r:id="rId25"/>
    <p:sldId id="270" r:id="rId26"/>
    <p:sldId id="288" r:id="rId27"/>
    <p:sldId id="269" r:id="rId28"/>
    <p:sldId id="289" r:id="rId29"/>
    <p:sldId id="272" r:id="rId30"/>
    <p:sldId id="290" r:id="rId31"/>
    <p:sldId id="268" r:id="rId32"/>
    <p:sldId id="291" r:id="rId33"/>
    <p:sldId id="27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 autoAdjust="0"/>
  </p:normalViewPr>
  <p:slideViewPr>
    <p:cSldViewPr snapToGrid="0">
      <p:cViewPr varScale="1">
        <p:scale>
          <a:sx n="88" d="100"/>
          <a:sy n="88" d="100"/>
        </p:scale>
        <p:origin x="82" y="1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094"/>
    </p:cViewPr>
  </p:sorterViewPr>
  <p:notesViewPr>
    <p:cSldViewPr snapToGrid="0">
      <p:cViewPr varScale="1">
        <p:scale>
          <a:sx n="54" d="100"/>
          <a:sy n="54" d="100"/>
        </p:scale>
        <p:origin x="282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8A2E5-DB2C-4C4A-AE79-1D36AEC9C0A6}" type="datetimeFigureOut">
              <a:rPr lang="bg-BG" smtClean="0"/>
              <a:pPr/>
              <a:t>14.2.2025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8716A-C307-4B64-AC8A-78B0805B26F9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20152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2/14/2025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9000">
        <p:split orient="vert"/>
      </p:transition>
    </mc:Choice>
    <mc:Fallback xmlns="">
      <p:transition spd="slow" advTm="9000">
        <p:split orient="vert"/>
      </p:transition>
    </mc:Fallback>
  </mc:AlternateConten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g"/><Relationship Id="rId4" Type="http://schemas.openxmlformats.org/officeDocument/2006/relationships/image" Target="../media/image8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Хвърчило - песен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58284" y="5707743"/>
            <a:ext cx="609600" cy="6096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3081209" y="2074939"/>
            <a:ext cx="612058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600" b="1" i="0" u="none" strike="noStrike" kern="0" cap="all" normalizeH="0" baseline="0" noProof="0" dirty="0">
                <a:ln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</a:rPr>
              <a:t>Педагогически съвет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all" normalizeH="0" baseline="0" noProof="0" dirty="0">
              <a:ln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0" cap="all" normalizeH="0" baseline="0" noProof="0" dirty="0">
                <a:ln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</a:rPr>
              <a:t>за </a:t>
            </a:r>
            <a:r>
              <a:rPr kumimoji="0" lang="bg-BG" sz="2400" i="0" u="none" strike="noStrike" kern="0" cap="all" normalizeH="0" baseline="0" noProof="0" dirty="0">
                <a:ln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</a:rPr>
              <a:t>края</a:t>
            </a:r>
            <a:r>
              <a:rPr kumimoji="0" lang="bg-BG" sz="2400" b="1" i="0" u="none" strike="noStrike" kern="0" cap="all" normalizeH="0" baseline="0" noProof="0" dirty="0">
                <a:ln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</a:rPr>
              <a:t> на </a:t>
            </a:r>
            <a:r>
              <a:rPr lang="bg-BG" sz="2400" b="1" kern="0" cap="all" dirty="0">
                <a:ln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Batang" panose="02030600000101010101" pitchFamily="18" charset="-127"/>
                <a:ea typeface="Batang" panose="02030600000101010101" pitchFamily="18" charset="-127"/>
              </a:rPr>
              <a:t>първия учебен срок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400" b="1" i="0" u="none" strike="noStrike" kern="0" cap="all" normalizeH="0" baseline="0" noProof="0" dirty="0">
              <a:ln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Batang" panose="02030600000101010101" pitchFamily="18" charset="-127"/>
              <a:ea typeface="Batang" panose="02030600000101010101" pitchFamily="18" charset="-127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0" cap="all" normalizeH="0" baseline="0" noProof="0" dirty="0">
                <a:ln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</a:rPr>
              <a:t>учебна 2024/20</a:t>
            </a:r>
            <a:r>
              <a:rPr kumimoji="0" lang="en-US" sz="2400" b="1" i="0" u="none" strike="noStrike" kern="0" cap="all" normalizeH="0" baseline="0" noProof="0" dirty="0">
                <a:ln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</a:rPr>
              <a:t>2</a:t>
            </a:r>
            <a:r>
              <a:rPr kumimoji="0" lang="bg-BG" sz="2400" b="1" i="0" u="none" strike="noStrike" kern="0" cap="all" normalizeH="0" baseline="0" noProof="0" dirty="0">
                <a:ln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Batang" panose="02030600000101010101" pitchFamily="18" charset="-127"/>
                <a:ea typeface="Batang" panose="02030600000101010101" pitchFamily="18" charset="-127"/>
              </a:rPr>
              <a:t>5 година</a:t>
            </a:r>
            <a:endParaRPr lang="en-US" sz="2400" b="1" cap="all" dirty="0">
              <a:ln/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024206" y="0"/>
            <a:ext cx="8635950" cy="9009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ОУ “Христо Ботев” – гр. Бургас, кв. Победа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Info-200218@edu.mon.bg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32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8293" numSld="1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6477" y="0"/>
            <a:ext cx="9082194" cy="4001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g-BG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ЕКИП ЗА КЛЮЧОВИ КОМПЕТЕНТНОСТИ НА ТРЕТИТЕ КЛАСОВЕ </a:t>
            </a:r>
            <a:endParaRPr lang="en-US" sz="2000" dirty="0"/>
          </a:p>
        </p:txBody>
      </p:sp>
      <p:sp>
        <p:nvSpPr>
          <p:cNvPr id="4" name="Текстово поле 3"/>
          <p:cNvSpPr txBox="1"/>
          <p:nvPr/>
        </p:nvSpPr>
        <p:spPr>
          <a:xfrm>
            <a:off x="2104799" y="3048000"/>
            <a:ext cx="7966480" cy="1815882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sz="2800" dirty="0">
                <a:latin typeface="Comic Sans MS" panose="030F0702030302020204" pitchFamily="66" charset="0"/>
              </a:rPr>
              <a:t>3. а – Севдалина Кралева; Нина Стоянова</a:t>
            </a:r>
          </a:p>
          <a:p>
            <a:r>
              <a:rPr lang="bg-BG" sz="2800" dirty="0">
                <a:latin typeface="Comic Sans MS" panose="030F0702030302020204" pitchFamily="66" charset="0"/>
              </a:rPr>
              <a:t>3. б – Йорданка </a:t>
            </a:r>
            <a:r>
              <a:rPr lang="bg-BG" sz="2800" dirty="0" err="1">
                <a:latin typeface="Comic Sans MS" panose="030F0702030302020204" pitchFamily="66" charset="0"/>
              </a:rPr>
              <a:t>Саватева</a:t>
            </a:r>
            <a:r>
              <a:rPr lang="bg-BG" sz="2800" dirty="0">
                <a:latin typeface="Comic Sans MS" panose="030F0702030302020204" pitchFamily="66" charset="0"/>
              </a:rPr>
              <a:t>; Петя Янева</a:t>
            </a:r>
          </a:p>
          <a:p>
            <a:r>
              <a:rPr lang="bg-BG" sz="2800" dirty="0">
                <a:latin typeface="Comic Sans MS" panose="030F0702030302020204" pitchFamily="66" charset="0"/>
              </a:rPr>
              <a:t>3. в – Женя Бакалова; Величка Стойчева</a:t>
            </a:r>
          </a:p>
          <a:p>
            <a:r>
              <a:rPr lang="bg-BG" sz="2800" dirty="0">
                <a:latin typeface="Comic Sans MS" panose="030F0702030302020204" pitchFamily="66" charset="0"/>
              </a:rPr>
              <a:t>4. г – Айше Шабан; Мирослава </a:t>
            </a:r>
            <a:r>
              <a:rPr lang="bg-BG" sz="2800" dirty="0" err="1">
                <a:latin typeface="Comic Sans MS" panose="030F0702030302020204" pitchFamily="66" charset="0"/>
              </a:rPr>
              <a:t>Чайкова</a:t>
            </a:r>
            <a:endParaRPr lang="bg-BG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3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split orient="vert"/>
      </p:transition>
    </mc:Choice>
    <mc:Fallback xmlns="">
      <p:transition spd="slow" advClick="0" advTm="9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612098" y="1272521"/>
            <a:ext cx="8528190" cy="1632769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ВИЗИЯ</a:t>
            </a:r>
            <a:br>
              <a:rPr lang="bg-BG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ЕКИПА ЗА КЛЮЧОВИ КОМПЕТЕНТНОСТИ НА ТРЕТИТЕ КЛАСОВЕ 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914400" y="3398293"/>
            <a:ext cx="10222174" cy="2906973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bg-BG" b="1" dirty="0">
                <a:solidFill>
                  <a:schemeClr val="accent2">
                    <a:lumMod val="5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Нашият екип се стреми да създаде училище, което не само обучава, но и вдъхновява, подкрепя, мотивира учениците да постигат своите цели и да се развиват като успешни и отговорни граждани.</a:t>
            </a:r>
          </a:p>
        </p:txBody>
      </p:sp>
      <p:pic>
        <p:nvPicPr>
          <p:cNvPr id="12" name="Graphic 12" descr="Pencils with pencil shavings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2326168"/>
            <a:ext cx="1563632" cy="1535958"/>
          </a:xfrm>
          <a:prstGeom prst="rect">
            <a:avLst/>
          </a:prstGeom>
        </p:spPr>
      </p:pic>
      <p:pic>
        <p:nvPicPr>
          <p:cNvPr id="6" name="Graphic 11" descr="A mug filled with office supplies"/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301076" y="4936243"/>
            <a:ext cx="2196330" cy="2166849"/>
          </a:xfrm>
          <a:prstGeom prst="rect">
            <a:avLst/>
          </a:prstGeom>
        </p:spPr>
      </p:pic>
      <p:pic>
        <p:nvPicPr>
          <p:cNvPr id="9" name="il_fi" descr="ANd9GcTuVafht17Z2vXXvjjzHn9-1Z5MSVz4xF5kW-XCNoWur9xGJ7h2&amp;t=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82085" y="204716"/>
            <a:ext cx="1361793" cy="16894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2075838" y="3010"/>
            <a:ext cx="8064450" cy="7765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ОУ “Христо Ботев” – гр. Бургас, кв. Победа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Info-200218@edu.mon.bg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split orient="vert"/>
      </p:transition>
    </mc:Choice>
    <mc:Fallback xmlns="">
      <p:transition spd="slow" advClick="0" advTm="9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2" descr="Pencils with pencil shavings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5472780"/>
            <a:ext cx="1563632" cy="1535958"/>
          </a:xfrm>
          <a:prstGeom prst="rect">
            <a:avLst/>
          </a:prstGeom>
        </p:spPr>
      </p:pic>
      <p:pic>
        <p:nvPicPr>
          <p:cNvPr id="6" name="Graphic 11" descr="A mug filled with office supplies"/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301076" y="4936243"/>
            <a:ext cx="2196330" cy="2166849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1842247" y="1519518"/>
            <a:ext cx="8767482" cy="255454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sz="2000" dirty="0"/>
              <a:t>	За задържането и обхващането на учениците  през първия учебен срок на учебната 2024/2025 година учителите на третите класове: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dirty="0"/>
              <a:t>Периодично посещавахме домовете на проблемните ученици;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dirty="0"/>
              <a:t>Поддържахме непрекъсната връзка с </a:t>
            </a:r>
            <a:r>
              <a:rPr lang="bg-BG" sz="2000" dirty="0" err="1"/>
              <a:t>медиаторите</a:t>
            </a:r>
            <a:r>
              <a:rPr lang="bg-BG" sz="20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dirty="0"/>
              <a:t>Осъществявахме телефонна връзка с родителите на отсъстващите ученици;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000" b="1" dirty="0"/>
          </a:p>
        </p:txBody>
      </p:sp>
    </p:spTree>
    <p:extLst>
      <p:ext uri="{BB962C8B-B14F-4D97-AF65-F5344CB8AC3E}">
        <p14:creationId xmlns:p14="http://schemas.microsoft.com/office/powerpoint/2010/main" val="393982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000">
        <p:split orient="vert"/>
      </p:transition>
    </mc:Choice>
    <mc:Fallback xmlns="">
      <p:transition spd="slow" advClick="0" advTm="9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/>
          <p:cNvSpPr txBox="1"/>
          <p:nvPr/>
        </p:nvSpPr>
        <p:spPr>
          <a:xfrm>
            <a:off x="471543" y="496371"/>
            <a:ext cx="11254292" cy="93488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32329" y="23741"/>
            <a:ext cx="10515600" cy="770985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g-BG" sz="2800" dirty="0">
                <a:latin typeface="Arial" panose="020B0604020202020204" pitchFamily="34" charset="0"/>
                <a:cs typeface="Arial" panose="020B0604020202020204" pitchFamily="34" charset="0"/>
              </a:rPr>
              <a:t>Мерки, които ще приложим през втория учебен срок</a:t>
            </a:r>
            <a:endParaRPr lang="bg-BG" sz="28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91353" y="1680882"/>
            <a:ext cx="5804647" cy="3254190"/>
          </a:xfrm>
        </p:spPr>
        <p:txBody>
          <a:bodyPr>
            <a:normAutofit fontScale="62500" lnSpcReduction="20000"/>
          </a:bodyPr>
          <a:lstStyle/>
          <a:p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1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bg-BG" sz="31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АНГАЖИРАНЕ НА РОДИТЕЛИТЕ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endParaRPr lang="bg-BG" sz="2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bg-BG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„</a:t>
            </a:r>
            <a:r>
              <a:rPr lang="bg-BG" sz="2600" b="1" dirty="0">
                <a:latin typeface="Arial" panose="020B0604020202020204" pitchFamily="34" charset="0"/>
                <a:cs typeface="Arial" panose="020B0604020202020204" pitchFamily="34" charset="0"/>
              </a:rPr>
              <a:t>Отворени врати“ за родителите, които желаят да посетят учебните занятия;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bg-BG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Включването </a:t>
            </a:r>
            <a:r>
              <a:rPr lang="bg-BG" sz="2600" b="1" dirty="0">
                <a:latin typeface="Arial" panose="020B0604020202020204" pitchFamily="34" charset="0"/>
                <a:cs typeface="Arial" panose="020B0604020202020204" pitchFamily="34" charset="0"/>
              </a:rPr>
              <a:t>им в извънкласни мероприятия;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bg-BG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Срещи </a:t>
            </a:r>
            <a:r>
              <a:rPr lang="bg-BG" sz="2600" b="1" dirty="0">
                <a:latin typeface="Arial" panose="020B0604020202020204" pitchFamily="34" charset="0"/>
                <a:cs typeface="Arial" panose="020B0604020202020204" pitchFamily="34" charset="0"/>
              </a:rPr>
              <a:t>с родители и бивши наши ученици, завършили средно образование за разговор относно важността от обучение и успешна реализация.</a:t>
            </a:r>
          </a:p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260054" y="1482950"/>
            <a:ext cx="4891143" cy="4119563"/>
          </a:xfrm>
        </p:spPr>
        <p:txBody>
          <a:bodyPr>
            <a:noAutofit/>
          </a:bodyPr>
          <a:lstStyle/>
          <a:p>
            <a:pPr marL="22860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bg-BG" sz="2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ОСИГУРЯВАНЕ НА ПСИХОЛОГИЧЕСКА ПОДКРЕПА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bg-BG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Ангажираност 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на училищните психолози и педагогическия съветник, които да подпомагат учителите, във връзка  с проблемно поведение на определени ученици.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bg-BG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084320" y="6239038"/>
            <a:ext cx="810768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11" descr="A mug filled with office supplies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596284" y="5062309"/>
            <a:ext cx="2011656" cy="198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5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7000">
        <p:split orient="vert"/>
      </p:transition>
    </mc:Choice>
    <mc:Fallback xmlns="">
      <p:transition spd="slow" advClick="0" advTm="17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/>
          <p:cNvSpPr txBox="1"/>
          <p:nvPr/>
        </p:nvSpPr>
        <p:spPr>
          <a:xfrm>
            <a:off x="471543" y="496371"/>
            <a:ext cx="11254292" cy="93488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235748" y="1703349"/>
            <a:ext cx="6078989" cy="517711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bg-BG" sz="2200" b="1" dirty="0">
                <a:latin typeface="Arial" panose="020B0604020202020204" pitchFamily="34" charset="0"/>
                <a:cs typeface="Arial" panose="020B0604020202020204" pitchFamily="34" charset="0"/>
              </a:rPr>
              <a:t>. ВКЛЮЧВАНЕ В ИЗВЪНКЛАСНИ ДЕЙНОСТИ: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bg-BG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bg-BG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Включване </a:t>
            </a:r>
            <a:r>
              <a:rPr lang="bg-BG" sz="1900" b="1" dirty="0">
                <a:latin typeface="Arial" panose="020B0604020202020204" pitchFamily="34" charset="0"/>
                <a:cs typeface="Arial" panose="020B0604020202020204" pitchFamily="34" charset="0"/>
              </a:rPr>
              <a:t>на учениците с обучителни проблеми в проектна дейност;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bg-BG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Повече </a:t>
            </a:r>
            <a:r>
              <a:rPr lang="bg-BG" sz="1900" b="1" dirty="0">
                <a:latin typeface="Arial" panose="020B0604020202020204" pitchFamily="34" charset="0"/>
                <a:cs typeface="Arial" panose="020B0604020202020204" pitchFamily="34" charset="0"/>
              </a:rPr>
              <a:t>редовни читатели към местното читалище.</a:t>
            </a:r>
          </a:p>
          <a:p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14738" y="1605527"/>
            <a:ext cx="5236286" cy="4119563"/>
          </a:xfrm>
        </p:spPr>
        <p:txBody>
          <a:bodyPr>
            <a:normAutofit/>
          </a:bodyPr>
          <a:lstStyle/>
          <a:p>
            <a:pPr marL="228600" indent="0">
              <a:lnSpc>
                <a:spcPct val="170000"/>
              </a:lnSpc>
              <a:buNone/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bg-BG" sz="2200" b="1" dirty="0">
                <a:latin typeface="Arial" panose="020B0604020202020204" pitchFamily="34" charset="0"/>
                <a:cs typeface="Arial" panose="020B0604020202020204" pitchFamily="34" charset="0"/>
              </a:rPr>
              <a:t>. СТИМУЛИ И НАГРАДИ: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bg-BG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Въвеждане </a:t>
            </a:r>
            <a:r>
              <a:rPr lang="bg-BG" sz="1900" b="1" dirty="0">
                <a:latin typeface="Arial" panose="020B0604020202020204" pitchFamily="34" charset="0"/>
                <a:cs typeface="Arial" panose="020B0604020202020204" pitchFamily="34" charset="0"/>
              </a:rPr>
              <a:t>на програма за награждаване на учениците с </a:t>
            </a:r>
            <a:r>
              <a:rPr lang="bg-BG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висока </a:t>
            </a:r>
            <a:r>
              <a:rPr lang="bg-BG" sz="1900" b="1" dirty="0">
                <a:latin typeface="Arial" panose="020B0604020202020204" pitchFamily="34" charset="0"/>
                <a:cs typeface="Arial" panose="020B0604020202020204" pitchFamily="34" charset="0"/>
              </a:rPr>
              <a:t>посещаемост в училище. Това може да включва сертификати, награди  и др.</a:t>
            </a:r>
          </a:p>
          <a:p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4084320" y="6239038"/>
            <a:ext cx="810768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11" descr="A mug filled with office supplies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180344" y="4584637"/>
            <a:ext cx="2011656" cy="1984655"/>
          </a:xfrm>
          <a:prstGeom prst="rect">
            <a:avLst/>
          </a:prstGeom>
        </p:spPr>
      </p:pic>
      <p:sp>
        <p:nvSpPr>
          <p:cNvPr id="8" name="Заглавие 1"/>
          <p:cNvSpPr>
            <a:spLocks noGrp="1"/>
          </p:cNvSpPr>
          <p:nvPr>
            <p:ph type="title"/>
          </p:nvPr>
        </p:nvSpPr>
        <p:spPr>
          <a:xfrm>
            <a:off x="932329" y="23741"/>
            <a:ext cx="10515600" cy="770985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g-BG" sz="2800" dirty="0">
                <a:latin typeface="Arial" panose="020B0604020202020204" pitchFamily="34" charset="0"/>
                <a:cs typeface="Arial" panose="020B0604020202020204" pitchFamily="34" charset="0"/>
              </a:rPr>
              <a:t>Мерки, които ще приложим през втория учебен срок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256448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00">
        <p:split orient="vert"/>
      </p:transition>
    </mc:Choice>
    <mc:Fallback xmlns="">
      <p:transition spd="slow" advClick="0" advTm="18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5"/>
          <p:cNvSpPr txBox="1"/>
          <p:nvPr/>
        </p:nvSpPr>
        <p:spPr>
          <a:xfrm>
            <a:off x="471543" y="496371"/>
            <a:ext cx="11254292" cy="93488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343324" y="1434011"/>
            <a:ext cx="10970134" cy="4805027"/>
          </a:xfrm>
        </p:spPr>
        <p:txBody>
          <a:bodyPr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bg-BG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bg-BG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ПРЕВЕНЦИЯ ЗА ОТПАДАНЕ ОТ УЧИЛИЩЕ</a:t>
            </a:r>
          </a:p>
          <a:p>
            <a:pPr algn="just">
              <a:lnSpc>
                <a:spcPct val="150000"/>
              </a:lnSpc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Възлагане </a:t>
            </a: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на  „отговорни“ организационни функции в класа, на ученици в риск от отпадане от училище, заради усещането, че  са „значими“ за работата на класа, за подобряване на тяхната мотивация;</a:t>
            </a:r>
          </a:p>
          <a:p>
            <a:pPr algn="just">
              <a:lnSpc>
                <a:spcPct val="150000"/>
              </a:lnSpc>
            </a:pP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bg-BG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дентифициране </a:t>
            </a:r>
            <a:r>
              <a:rPr lang="bg-BG" sz="2400" b="1" dirty="0">
                <a:latin typeface="Arial" panose="020B0604020202020204" pitchFamily="34" charset="0"/>
                <a:cs typeface="Arial" panose="020B0604020202020204" pitchFamily="34" charset="0"/>
              </a:rPr>
              <a:t>ранните признаци на риск от отпадане  и предприемане на своевременни мерки за предотвратяване на това явление.</a:t>
            </a:r>
          </a:p>
          <a:p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4084320" y="6239038"/>
            <a:ext cx="810768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endParaRPr lang="bg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11" descr="A mug filled with office supplies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596284" y="5062309"/>
            <a:ext cx="2011656" cy="1984655"/>
          </a:xfrm>
          <a:prstGeom prst="rect">
            <a:avLst/>
          </a:prstGeom>
        </p:spPr>
      </p:pic>
      <p:sp>
        <p:nvSpPr>
          <p:cNvPr id="8" name="Заглавие 1"/>
          <p:cNvSpPr>
            <a:spLocks noGrp="1"/>
          </p:cNvSpPr>
          <p:nvPr>
            <p:ph type="title"/>
          </p:nvPr>
        </p:nvSpPr>
        <p:spPr>
          <a:xfrm>
            <a:off x="932329" y="23741"/>
            <a:ext cx="10515600" cy="770985"/>
          </a:xfr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g-BG" sz="2800" dirty="0">
                <a:latin typeface="Arial" panose="020B0604020202020204" pitchFamily="34" charset="0"/>
                <a:cs typeface="Arial" panose="020B0604020202020204" pitchFamily="34" charset="0"/>
              </a:rPr>
              <a:t>Мерки, които ще приложим през втория учебен срок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271023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6000">
        <p:split orient="vert"/>
      </p:transition>
    </mc:Choice>
    <mc:Fallback xmlns="">
      <p:transition spd="slow" advClick="0" advTm="16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Презентация - снимки\3б\Първи учебен ден\460884236_10226344639698462_4798507176891655669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821" y="39781"/>
            <a:ext cx="7632768" cy="34399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4" name="Picture 2" descr="E:\Презентация - снимки\3б\Първи учебен ден\460714161_10226344635698362_5287750803708182316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27274"/>
            <a:ext cx="5268035" cy="39510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TextBox 6"/>
          <p:cNvSpPr txBox="1"/>
          <p:nvPr/>
        </p:nvSpPr>
        <p:spPr>
          <a:xfrm>
            <a:off x="2318112" y="0"/>
            <a:ext cx="7083920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Откриване на 2024/2025 учебна година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864" y="3203012"/>
            <a:ext cx="2437183" cy="324957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77" y="719182"/>
            <a:ext cx="3848669" cy="288650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048" y="3362298"/>
            <a:ext cx="3981870" cy="299811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3000">
        <p:split orient="vert"/>
      </p:transition>
    </mc:Choice>
    <mc:Fallback xmlns="">
      <p:transition spd="slow" advClick="0" advTm="1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7" y="1272761"/>
            <a:ext cx="5749970" cy="431247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Картина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1105" y="1041952"/>
            <a:ext cx="3008907" cy="225668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Картина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15880" y="553565"/>
            <a:ext cx="3004105" cy="226191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Картина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78691" y="4456067"/>
            <a:ext cx="2740460" cy="206340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Картина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89957" y="3893620"/>
            <a:ext cx="3176147" cy="238211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3814634" y="0"/>
            <a:ext cx="5786566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Учим и се забавляваме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27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5261" y="517048"/>
            <a:ext cx="3762272" cy="282170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Картина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51571" y="4007266"/>
            <a:ext cx="3012563" cy="226828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Картина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295" y="1275034"/>
            <a:ext cx="4672129" cy="351783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Картина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53302" y="4012589"/>
            <a:ext cx="3019699" cy="226477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Картина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88907" y="607576"/>
            <a:ext cx="3224706" cy="241853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81051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3000">
        <p:split orient="vert"/>
      </p:transition>
    </mc:Choice>
    <mc:Fallback xmlns="">
      <p:transition spd="slow" advClick="0" advTm="1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37" y="2370151"/>
            <a:ext cx="5604084" cy="421954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Картина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21828" y="3152553"/>
            <a:ext cx="3936650" cy="296406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Картина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28231" y="1166862"/>
            <a:ext cx="3982778" cy="29987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6"/>
          <p:cNvSpPr txBox="1"/>
          <p:nvPr/>
        </p:nvSpPr>
        <p:spPr>
          <a:xfrm>
            <a:off x="3814634" y="0"/>
            <a:ext cx="5786566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Учим и се забавляваме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13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85095" y="1181764"/>
            <a:ext cx="5858892" cy="441140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99" y="806182"/>
            <a:ext cx="6856532" cy="516256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4608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split orient="vert"/>
      </p:transition>
    </mc:Choice>
    <mc:Fallback xmlns="">
      <p:transition spd="slow" advClick="0" advTm="1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E:\Презентация - снимки\Chaykova\IMG_20240919_1418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6629" y="600404"/>
            <a:ext cx="2119958" cy="459324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Picture 7" descr="E:\Презентация - снимки\Chaykova\20241114_1616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907740" y="3724421"/>
            <a:ext cx="3468258" cy="260119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11" descr="E:\Презентация - снимки\Chaykova\20241126_1629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487" y="562069"/>
            <a:ext cx="4311265" cy="323344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Picture 4" descr="E:\Презентация - снимки\Chaykova\20241022_1606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9163539" y="4019524"/>
            <a:ext cx="3130996" cy="234824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8" name="TextBox 6"/>
          <p:cNvSpPr txBox="1"/>
          <p:nvPr/>
        </p:nvSpPr>
        <p:spPr>
          <a:xfrm>
            <a:off x="3814634" y="0"/>
            <a:ext cx="5786566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Учим и се забавляваме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78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Презентация - снимки\Chaykova\20241004_1338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4105" y="709288"/>
            <a:ext cx="2990059" cy="224254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Picture 6" descr="E:\Презентация - снимки\Chaykova\20241022_1613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9161215" y="650569"/>
            <a:ext cx="3016548" cy="226241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5" descr="E:\Презентация - снимки\Chaykova\20241022_1611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7293254" y="3926063"/>
            <a:ext cx="3262721" cy="244704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Picture 2" descr="E:\Презентация - снимки\Chaykova\20241004_1322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368052" y="3903831"/>
            <a:ext cx="3084852" cy="231363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7" name="Picture 8" descr="E:\Презентация - снимки\Chaykova\20241114_1622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6207" y="273500"/>
            <a:ext cx="4162260" cy="312169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80074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E:\Презентация - снимки\Petya\IMG_68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0278" y="529524"/>
            <a:ext cx="5691172" cy="426837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4" descr="E:\Презентация - снимки\Petya\IMG_68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7277052" y="3186341"/>
            <a:ext cx="4709681" cy="353226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7" descr="E:\Презентация - снимки\Petya\IMG_69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241613" y="3026848"/>
            <a:ext cx="4150787" cy="31130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6"/>
          <p:cNvSpPr txBox="1"/>
          <p:nvPr/>
        </p:nvSpPr>
        <p:spPr>
          <a:xfrm>
            <a:off x="3814634" y="0"/>
            <a:ext cx="5786566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Учим и се забавляваме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63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E:\Презентация - снимки\Petya\IMG_69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175210" y="253344"/>
            <a:ext cx="4594935" cy="344620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Picture 3" descr="E:\Презентация - снимки\Petya\IMG_68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8217140" y="774163"/>
            <a:ext cx="4166548" cy="312491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Picture 2" descr="E:\Презентация - снимки\Petya\IMG_68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8509" y="3173570"/>
            <a:ext cx="4694755" cy="352106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40832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77" y="684711"/>
            <a:ext cx="8229600" cy="412576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6"/>
          <p:cNvSpPr txBox="1"/>
          <p:nvPr/>
        </p:nvSpPr>
        <p:spPr>
          <a:xfrm>
            <a:off x="2839607" y="150"/>
            <a:ext cx="5754370" cy="49149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Международен ден на спорта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75566" y="1649268"/>
            <a:ext cx="5392546" cy="406027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Хвърчило - песен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32104" y="491027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06" y="325582"/>
            <a:ext cx="6311317" cy="284440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829" y="2480504"/>
            <a:ext cx="7618948" cy="343373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67" y="3993148"/>
            <a:ext cx="5909967" cy="26635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2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335" y="86414"/>
            <a:ext cx="4563578" cy="34226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919" y="2928041"/>
            <a:ext cx="5344306" cy="40082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135070" y="86414"/>
            <a:ext cx="5754370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600" dirty="0">
                <a:solidFill>
                  <a:srgbClr val="7030A0"/>
                </a:solidFill>
              </a:rPr>
              <a:t> 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 </a:t>
            </a:r>
            <a:r>
              <a:rPr lang="bg-BG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 „Водата е живот за нас“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9" y="3387810"/>
            <a:ext cx="4856619" cy="3642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авоъгълник 2"/>
          <p:cNvSpPr/>
          <p:nvPr/>
        </p:nvSpPr>
        <p:spPr>
          <a:xfrm>
            <a:off x="4361529" y="578857"/>
            <a:ext cx="7571908" cy="2808953"/>
          </a:xfrm>
          <a:prstGeom prst="rect">
            <a:avLst/>
          </a:prstGeom>
          <a:solidFill>
            <a:schemeClr val="bg1"/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rgbClr val="020202"/>
                </a:solidFill>
                <a:latin typeface="book antiqua"/>
              </a:rPr>
              <a:t>На 28.11.2024 г.,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екип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от учители - г-жа </a:t>
            </a:r>
            <a:r>
              <a:rPr lang="ru-RU" sz="1600" dirty="0" err="1" smtClean="0">
                <a:solidFill>
                  <a:srgbClr val="020202"/>
                </a:solidFill>
                <a:latin typeface="book antiqua"/>
              </a:rPr>
              <a:t>Севдалина</a:t>
            </a:r>
            <a:r>
              <a:rPr lang="ru-RU" sz="1600" dirty="0" smtClean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Кралева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, г-жа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Йорданка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Саватева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, г-жа Женя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Бакалова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и г-жа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Айше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Шабан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изнесоха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открит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STEM урок на тема "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Водата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е живот за нас".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Урокът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беше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уважен от г-жа Магдалена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Япаджиева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- директор на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училището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; Петя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Янева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-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учител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в ЦОУД; г-жа Надежда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Папазова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-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ресурсен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учител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; г-жа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Росица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Стоянова -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учител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в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индивидуална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форма на обучение, и г-жа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Мануела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Коцева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- психолог.</a:t>
            </a:r>
          </a:p>
          <a:p>
            <a:pPr algn="just"/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Акцентът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падна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върху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природния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елемент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вода.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Учениците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направиха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опити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за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доказване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свойствата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на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водата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, трите й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състояния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и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свойството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на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водата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да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разтваря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някои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вещества.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Тестваха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на практика дали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водата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поддържа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горенето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и за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какво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я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използваме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у дома. За обобщение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работиха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в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wordwall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,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използвайки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 QR </a:t>
            </a:r>
            <a:r>
              <a:rPr lang="ru-RU" sz="1600" dirty="0" err="1">
                <a:solidFill>
                  <a:srgbClr val="020202"/>
                </a:solidFill>
                <a:latin typeface="book antiqua"/>
              </a:rPr>
              <a:t>code</a:t>
            </a:r>
            <a:r>
              <a:rPr lang="ru-RU" sz="1600" dirty="0">
                <a:solidFill>
                  <a:srgbClr val="020202"/>
                </a:solidFill>
                <a:latin typeface="book antiqua"/>
              </a:rPr>
              <a:t>.</a:t>
            </a:r>
            <a:endParaRPr lang="ru-RU" sz="1600" b="0" i="0" dirty="0">
              <a:solidFill>
                <a:srgbClr val="020202"/>
              </a:solidFill>
              <a:effectLst/>
              <a:latin typeface="book antiqu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7000">
        <p:split orient="vert"/>
      </p:transition>
    </mc:Choice>
    <mc:Fallback xmlns="">
      <p:transition spd="slow" advClick="0" advTm="1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188" y="205907"/>
            <a:ext cx="4770037" cy="3577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Картина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8" y="0"/>
            <a:ext cx="6051260" cy="45384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1899" y="2945813"/>
            <a:ext cx="5104087" cy="38366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438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643189" y="0"/>
            <a:ext cx="6843712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Работим в платформата Кан Академия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1" name="Picture 17" descr="E:\Презентация - снимки\3г\kan_akademi\462578983_1293856375390949_756691924275398472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6593" y="527686"/>
            <a:ext cx="4496500" cy="33723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 descr="E:\Презентация - снимки\3г\kan_akademi\462568651_540034672281478_8184677401200821750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4100" y="3358096"/>
            <a:ext cx="4521471" cy="33911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9" name="Picture 15" descr="E:\Презентация - снимки\3г\kan_akademi\462568629_2038295906607657_1712191488086793888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351" y="492443"/>
            <a:ext cx="4136606" cy="31024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0" name="Picture 16" descr="E:\Презентация - снимки\3г\kan_akademi\462562148_1063716138632949_3443829683359175798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34926" y="3225894"/>
            <a:ext cx="4697740" cy="35233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Презентация - снимки\3б\Кан Академия\469700775_10227503243342829_8088984094395627417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4264" y="2534011"/>
            <a:ext cx="4680289" cy="210932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4" descr="E:\Презентация - снимки\3б\Кан Академия\470193763_10227503242462807_2481475595416993413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2788" y="4296829"/>
            <a:ext cx="5346753" cy="24096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8" descr="E:\Презентация - снимки\3б\Кан Академия\NTZJC3Z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7031" y="0"/>
            <a:ext cx="4470819" cy="20149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6" descr="E:\Презентация - снимки\3б\Кан Академия\hFYOTqg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06256" y="1905021"/>
            <a:ext cx="2232226" cy="49529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E:\Презентация - снимки\3б\Кан Академия\dwQBCnom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746921" y="862946"/>
            <a:ext cx="2291279" cy="5084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7" descr="E:\Презентация - снимки\3б\Кан Академия\lH7FJ5Vg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-8674"/>
            <a:ext cx="5772139" cy="26014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665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Frame 4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46" name="Rectangle 45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52" name="Freeform: Shape 5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23909" y="1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Frame 53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6" name="Picture 8" descr="E:\Презентация - снимки\3а\снимки\20241119_114628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149251" y="2068931"/>
            <a:ext cx="5382403" cy="403680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5" name="Picture 7" descr="E:\Презентация - снимки\3а\снимки\IMG_20241111_085839_HD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536" y="245744"/>
            <a:ext cx="5322427" cy="400747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0" name="Picture 2" descr="E:\Презентация - снимки\3г\BDP_aktsiya\467461716_1128379338682819_7511820500938024883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40661" y="312855"/>
            <a:ext cx="3372379" cy="449650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9" name="TextBox 6"/>
          <p:cNvSpPr txBox="1"/>
          <p:nvPr/>
        </p:nvSpPr>
        <p:spPr>
          <a:xfrm>
            <a:off x="2757488" y="-1"/>
            <a:ext cx="7569361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Практическо занятие по БДП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E:\Презентация - снимки\3г\BDP_aktsiya\462556070_568442736070269_353509942213586320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775" y="2616420"/>
            <a:ext cx="3017601" cy="402346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4" descr="E:\Презентация - снимки\3г\BDP_aktsiya\462548675_1683308762218138_5530256111101734273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35" y="1875127"/>
            <a:ext cx="6470456" cy="485284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 descr="E:\Презентация - снимки\3г\BDP_aktsiya\462547679_586691580750867_7131263541276076547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8879" y="75501"/>
            <a:ext cx="3360365" cy="448048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4042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443653" y="940288"/>
            <a:ext cx="2743199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6" name="Picture 9" descr="E:\Презентация - снимки\Chaykova\20241114_1632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37349" y="1620496"/>
            <a:ext cx="4605720" cy="34542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0" descr="E:\Презентация - снимки\Chaykova\20241126_1627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4220" y="709611"/>
            <a:ext cx="7426203" cy="55696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6"/>
          <p:cNvSpPr txBox="1"/>
          <p:nvPr/>
        </p:nvSpPr>
        <p:spPr>
          <a:xfrm>
            <a:off x="1843088" y="-14761"/>
            <a:ext cx="9486900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Отбелязваме 1 ноември – Ден на народните будители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Презентация - снимки\3б\1 ноември\466380817_10226956751200867_1285349684004517806_n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785910">
            <a:off x="2500306" y="1617702"/>
            <a:ext cx="6853032" cy="3088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E:\Презентация - снимки\3б\Ден на четенето\466980254_10227098163056075_3257416997797822189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59443" y="320978"/>
            <a:ext cx="2914668" cy="6467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E:\Презентация - снимки\3б\Ден на четенето\467124663_10227098163616089_5786319564186893507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226" y="320978"/>
            <a:ext cx="2659309" cy="590061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504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  <a:alpha val="9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978269" y="720480"/>
            <a:ext cx="2743199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198076" y="769326"/>
            <a:ext cx="2743199" cy="457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5122" name="Picture 2" descr="E:\Презентация - снимки\3в\473782711_1267762144330900_321022548019554794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470" y="142606"/>
            <a:ext cx="5927220" cy="434990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TextBox 6"/>
          <p:cNvSpPr txBox="1"/>
          <p:nvPr/>
        </p:nvSpPr>
        <p:spPr>
          <a:xfrm>
            <a:off x="828675" y="-42607"/>
            <a:ext cx="9729788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декември – Никулден и празник на Бургас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 descr="E:\Презентация - снимки\3в\473742920_638001592133669_1910276558173028515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3682" y="2070818"/>
            <a:ext cx="5834848" cy="437613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3" y="83077"/>
            <a:ext cx="2478074" cy="330409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235" y="178832"/>
            <a:ext cx="5660986" cy="424574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169" y="2583809"/>
            <a:ext cx="3017082" cy="402277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70" y="3244562"/>
            <a:ext cx="2592685" cy="345691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55853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Презентация - снимки\3а\снимки\IMG-ed9e3d4d696baa43c1f5084aafb9486b-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9787" y="2106240"/>
            <a:ext cx="6034241" cy="45294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298" y="128776"/>
            <a:ext cx="4924700" cy="369660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TextBox 6"/>
          <p:cNvSpPr txBox="1"/>
          <p:nvPr/>
        </p:nvSpPr>
        <p:spPr>
          <a:xfrm>
            <a:off x="3269913" y="0"/>
            <a:ext cx="5045933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Математическо състезание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02" y="246221"/>
            <a:ext cx="3284495" cy="437932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Текстово поле 2"/>
          <p:cNvSpPr txBox="1"/>
          <p:nvPr/>
        </p:nvSpPr>
        <p:spPr>
          <a:xfrm>
            <a:off x="2524495" y="5123768"/>
            <a:ext cx="7664823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Чрез </a:t>
            </a:r>
            <a:r>
              <a:rPr lang="ru-RU" dirty="0" err="1"/>
              <a:t>приказния</a:t>
            </a:r>
            <a:r>
              <a:rPr lang="ru-RU" dirty="0"/>
              <a:t> свят на </a:t>
            </a:r>
            <a:r>
              <a:rPr lang="ru-RU" dirty="0" err="1"/>
              <a:t>математиката</a:t>
            </a:r>
            <a:r>
              <a:rPr lang="ru-RU" dirty="0"/>
              <a:t> </a:t>
            </a:r>
            <a:r>
              <a:rPr lang="ru-RU" dirty="0" err="1"/>
              <a:t>учениците</a:t>
            </a:r>
            <a:r>
              <a:rPr lang="en-US" dirty="0"/>
              <a:t> </a:t>
            </a:r>
            <a:r>
              <a:rPr lang="bg-BG" dirty="0"/>
              <a:t>от третите класове, под ръководството на г-жа Нина Стоянова,</a:t>
            </a:r>
            <a:r>
              <a:rPr lang="ru-RU" dirty="0"/>
              <a:t> </a:t>
            </a:r>
            <a:r>
              <a:rPr lang="ru-RU" dirty="0" err="1"/>
              <a:t>преживяха</a:t>
            </a:r>
            <a:r>
              <a:rPr lang="ru-RU" dirty="0"/>
              <a:t> </a:t>
            </a:r>
            <a:r>
              <a:rPr lang="ru-RU" dirty="0" err="1"/>
              <a:t>Коледния</a:t>
            </a:r>
            <a:r>
              <a:rPr lang="ru-RU" dirty="0"/>
              <a:t> дух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украсиха</a:t>
            </a:r>
            <a:r>
              <a:rPr lang="ru-RU" dirty="0"/>
              <a:t> </a:t>
            </a:r>
            <a:r>
              <a:rPr lang="ru-RU" dirty="0" err="1"/>
              <a:t>елхички,помогнаха</a:t>
            </a:r>
            <a:r>
              <a:rPr lang="ru-RU" dirty="0"/>
              <a:t> на </a:t>
            </a:r>
            <a:r>
              <a:rPr lang="ru-RU" dirty="0" err="1"/>
              <a:t>Дядо</a:t>
            </a:r>
            <a:r>
              <a:rPr lang="ru-RU" dirty="0"/>
              <a:t> </a:t>
            </a:r>
            <a:r>
              <a:rPr lang="ru-RU" dirty="0" err="1"/>
              <a:t>Коледа</a:t>
            </a:r>
            <a:r>
              <a:rPr lang="ru-RU" dirty="0"/>
              <a:t> да </a:t>
            </a:r>
            <a:r>
              <a:rPr lang="ru-RU" dirty="0" err="1"/>
              <a:t>подготви</a:t>
            </a:r>
            <a:r>
              <a:rPr lang="ru-RU" dirty="0"/>
              <a:t> </a:t>
            </a:r>
            <a:r>
              <a:rPr lang="ru-RU" dirty="0" err="1"/>
              <a:t>подаръци</a:t>
            </a:r>
            <a:r>
              <a:rPr lang="ru-RU" dirty="0"/>
              <a:t>, </a:t>
            </a:r>
            <a:r>
              <a:rPr lang="ru-RU" dirty="0" err="1"/>
              <a:t>изпратиха</a:t>
            </a:r>
            <a:r>
              <a:rPr lang="ru-RU" dirty="0"/>
              <a:t> </a:t>
            </a:r>
            <a:r>
              <a:rPr lang="ru-RU" dirty="0" err="1"/>
              <a:t>благотворително</a:t>
            </a:r>
            <a:r>
              <a:rPr lang="ru-RU" dirty="0"/>
              <a:t> </a:t>
            </a:r>
            <a:r>
              <a:rPr lang="ru-RU" dirty="0" err="1"/>
              <a:t>подаръци</a:t>
            </a:r>
            <a:r>
              <a:rPr lang="ru-RU" dirty="0"/>
              <a:t> и лакомства на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 по света чрез </a:t>
            </a:r>
            <a:r>
              <a:rPr lang="ru-RU" dirty="0" err="1"/>
              <a:t>Звездния</a:t>
            </a:r>
            <a:r>
              <a:rPr lang="ru-RU" dirty="0"/>
              <a:t> </a:t>
            </a:r>
            <a:r>
              <a:rPr lang="ru-RU" dirty="0" err="1"/>
              <a:t>кораб</a:t>
            </a:r>
            <a:r>
              <a:rPr lang="ru-RU" dirty="0"/>
              <a:t>.</a:t>
            </a:r>
            <a:endParaRPr lang="bg-BG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7000">
        <p:split orient="vert"/>
      </p:transition>
    </mc:Choice>
    <mc:Fallback xmlns="">
      <p:transition spd="slow" advClick="0" advTm="17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157" y="3645611"/>
            <a:ext cx="4011189" cy="30083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2" y="0"/>
            <a:ext cx="4768945" cy="35796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358" y="3645611"/>
            <a:ext cx="4152550" cy="31170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824" y="-67112"/>
            <a:ext cx="4768944" cy="35796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564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E:\Презентация - снимки\3а\снимки\20241220_0922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683831" y="1845367"/>
            <a:ext cx="5480975" cy="41107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E:\Презентация - снимки\3в\473697824_1817402372443872_2698627496765257134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2046" y="129937"/>
            <a:ext cx="4918841" cy="28316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E:\Презентация - снимки\3в\473963411_1752729428634162_65171014302216137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71420" y="129937"/>
            <a:ext cx="3320580" cy="39128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46" y="2839083"/>
            <a:ext cx="5358556" cy="40189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6"/>
          <p:cNvSpPr txBox="1"/>
          <p:nvPr/>
        </p:nvSpPr>
        <p:spPr>
          <a:xfrm>
            <a:off x="828675" y="57640"/>
            <a:ext cx="9058275" cy="49244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Дядо Коледа е гост на учениците от третите класове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Презентация - снимки\3г\nova_godina\462551633_1303876513974627_6291168517578372408_n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8782" y="47914"/>
            <a:ext cx="4899170" cy="36743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5" descr="E:\Презентация - снимки\3г\nova_godina\467456286_1147282830464275_6893021251572712415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54929" y="3168618"/>
            <a:ext cx="5122694" cy="38420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E:\Презентация - снимки\3г\nova_godina\462559717_412037565232521_8638392984564890319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86027" y="47914"/>
            <a:ext cx="5281842" cy="39613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599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460310" y="2593074"/>
            <a:ext cx="9485194" cy="1228299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228600" indent="0" algn="just">
              <a:lnSpc>
                <a:spcPct val="150000"/>
              </a:lnSpc>
              <a:buNone/>
            </a:pPr>
            <a:r>
              <a:rPr lang="bg-BG" sz="4400" b="1" dirty="0">
                <a:solidFill>
                  <a:schemeClr val="accent2">
                    <a:lumMod val="5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Благодарим Ви за вниманието!</a:t>
            </a:r>
          </a:p>
        </p:txBody>
      </p:sp>
      <p:pic>
        <p:nvPicPr>
          <p:cNvPr id="12" name="Graphic 12" descr="Pencils with pencil shavings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73206" y="1671075"/>
            <a:ext cx="1563632" cy="1535958"/>
          </a:xfrm>
          <a:prstGeom prst="rect">
            <a:avLst/>
          </a:prstGeom>
        </p:spPr>
      </p:pic>
      <p:pic>
        <p:nvPicPr>
          <p:cNvPr id="6" name="Graphic 11" descr="A mug filled with office supplies"/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301076" y="4936243"/>
            <a:ext cx="2196330" cy="21668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500" advClick="0" advTm="69000">
        <p:split orient="vert"/>
      </p:transition>
    </mc:Choice>
    <mc:Fallback xmlns="">
      <p:transition spd="slow" advClick="0" advTm="69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uminousVTI">
  <a:themeElements>
    <a:clrScheme name="AnalogousFromLightSeed_2SEEDS">
      <a:dk1>
        <a:srgbClr val="000000"/>
      </a:dk1>
      <a:lt1>
        <a:srgbClr val="FFFFFF"/>
      </a:lt1>
      <a:dk2>
        <a:srgbClr val="243241"/>
      </a:dk2>
      <a:lt2>
        <a:srgbClr val="E2E7E8"/>
      </a:lt2>
      <a:accent1>
        <a:srgbClr val="C58174"/>
      </a:accent1>
      <a:accent2>
        <a:srgbClr val="CF8D9E"/>
      </a:accent2>
      <a:accent3>
        <a:srgbClr val="C09C6A"/>
      </a:accent3>
      <a:accent4>
        <a:srgbClr val="68AFB0"/>
      </a:accent4>
      <a:accent5>
        <a:srgbClr val="7BA7C7"/>
      </a:accent5>
      <a:accent6>
        <a:srgbClr val="7481C5"/>
      </a:accent6>
      <a:hlink>
        <a:srgbClr val="5A8B95"/>
      </a:hlink>
      <a:folHlink>
        <a:srgbClr val="7F7F7F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784</TotalTime>
  <Words>679</Words>
  <Application>Microsoft Office PowerPoint</Application>
  <PresentationFormat>Widescreen</PresentationFormat>
  <Paragraphs>56</Paragraphs>
  <Slides>33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Angsana New</vt:lpstr>
      <vt:lpstr>Arial</vt:lpstr>
      <vt:lpstr>Avenir Next LT Pro</vt:lpstr>
      <vt:lpstr>Batang</vt:lpstr>
      <vt:lpstr>book antiqua</vt:lpstr>
      <vt:lpstr>Calibri</vt:lpstr>
      <vt:lpstr>Comic Sans MS</vt:lpstr>
      <vt:lpstr>Sabon Next LT</vt:lpstr>
      <vt:lpstr>Wingdings</vt:lpstr>
      <vt:lpstr>LuminousVTI</vt:lpstr>
      <vt:lpstr>PowerPoint Presentation</vt:lpstr>
      <vt:lpstr>PowerPoint Presentation</vt:lpstr>
      <vt:lpstr>  ВИЗИЯ НА ЕКИПА ЗА КЛЮЧОВИ КОМПЕТЕНТНОСТИ НА ТРЕТИТЕ КЛАСОВЕ </vt:lpstr>
      <vt:lpstr>PowerPoint Presentation</vt:lpstr>
      <vt:lpstr>Мерки, които ще приложим през втория учебен срок</vt:lpstr>
      <vt:lpstr>Мерки, които ще приложим през втория учебен срок</vt:lpstr>
      <vt:lpstr>Мерки, които ще приложим през втория учебен срок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User</cp:lastModifiedBy>
  <cp:revision>797</cp:revision>
  <dcterms:created xsi:type="dcterms:W3CDTF">2023-01-22T19:21:00Z</dcterms:created>
  <dcterms:modified xsi:type="dcterms:W3CDTF">2025-02-14T05:34:18Z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D003BC9C5DAA44BA8E4CF57E89AD3F93</vt:lpwstr>
  </property>
  <property fmtid="{D5CDD505-2E9C-101B-9397-08002B2CF9AE}" pid="3" name="KSOProductBuildVer">
    <vt:lpwstr>1033-11.2.0.11214</vt:lpwstr>
  </property>
</Properties>
</file>